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5" r:id="rId2"/>
    <p:sldId id="286" r:id="rId3"/>
    <p:sldId id="289" r:id="rId4"/>
    <p:sldId id="290" r:id="rId5"/>
    <p:sldId id="287" r:id="rId6"/>
    <p:sldId id="291" r:id="rId7"/>
  </p:sldIdLst>
  <p:sldSz cx="12192000" cy="6858000"/>
  <p:notesSz cx="6858000" cy="9945688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s Harboe - Feast" initials="AH-F" lastIdx="1" clrIdx="0">
    <p:extLst>
      <p:ext uri="{19B8F6BF-5375-455C-9EA6-DF929625EA0E}">
        <p15:presenceInfo xmlns:p15="http://schemas.microsoft.com/office/powerpoint/2012/main" userId="Anders Harboe - Fea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76033" autoAdjust="0"/>
  </p:normalViewPr>
  <p:slideViewPr>
    <p:cSldViewPr snapToGrid="0">
      <p:cViewPr varScale="1">
        <p:scale>
          <a:sx n="101" d="100"/>
          <a:sy n="101" d="100"/>
        </p:scale>
        <p:origin x="1608" y="5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462" y="3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C0019-A39A-4992-9459-F453CEEFD3DC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44983-BCD4-46E7-A061-89666A3BF3D3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71262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47684">
              <a:buFont typeface="+mj-lt"/>
              <a:buNone/>
              <a:defRPr/>
            </a:pPr>
            <a:endParaRPr lang="da-DK" dirty="0"/>
          </a:p>
          <a:p>
            <a:pPr defTabSz="947684">
              <a:defRPr/>
            </a:pPr>
            <a:r>
              <a:rPr lang="da-DK" dirty="0"/>
              <a:t> </a:t>
            </a:r>
          </a:p>
          <a:p>
            <a:pPr defTabSz="947684">
              <a:defRPr/>
            </a:pPr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1AFC24-D20B-4986-84EF-8791F24EC50C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0413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684">
              <a:defRPr/>
            </a:pPr>
            <a:r>
              <a:rPr lang="da-DK" dirty="0"/>
              <a:t> </a:t>
            </a:r>
          </a:p>
          <a:p>
            <a:pPr defTabSz="947684">
              <a:defRPr/>
            </a:pPr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1AFC24-D20B-4986-84EF-8791F24EC50C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0346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684">
              <a:defRPr/>
            </a:pPr>
            <a:r>
              <a:rPr lang="da-DK" dirty="0"/>
              <a:t> </a:t>
            </a:r>
          </a:p>
          <a:p>
            <a:pPr defTabSz="947684">
              <a:defRPr/>
            </a:pPr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1AFC24-D20B-4986-84EF-8791F24EC50C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2356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684">
              <a:defRPr/>
            </a:pPr>
            <a:r>
              <a:rPr lang="da-DK" b="1" dirty="0">
                <a:highlight>
                  <a:srgbClr val="FFFF00"/>
                </a:highlight>
              </a:rPr>
              <a:t>INDSKOLING</a:t>
            </a:r>
          </a:p>
          <a:p>
            <a:pPr defTabSz="947684">
              <a:defRPr/>
            </a:pPr>
            <a:endParaRPr lang="da-DK" b="1" dirty="0"/>
          </a:p>
          <a:p>
            <a:pPr defTabSz="947684">
              <a:defRPr/>
            </a:pPr>
            <a:r>
              <a:rPr lang="da-DK" b="1" dirty="0"/>
              <a:t>Arbejdsværdier er de egenskaber, der betyder mest for mig og mit selvbillede</a:t>
            </a:r>
            <a:r>
              <a:rPr lang="da-DK" dirty="0"/>
              <a:t>. </a:t>
            </a:r>
          </a:p>
          <a:p>
            <a:pPr defTabSz="947684">
              <a:defRPr/>
            </a:pPr>
            <a:r>
              <a:rPr lang="da-DK" i="1" dirty="0"/>
              <a:t>Arbejdsværdierne er de egenskaber, jeg helst vil have, at andre bruger til at beskrive min indsats. </a:t>
            </a:r>
          </a:p>
          <a:p>
            <a:pPr defTabSz="947684">
              <a:defRPr/>
            </a:pPr>
            <a:endParaRPr lang="da-DK" i="1" dirty="0"/>
          </a:p>
          <a:p>
            <a:pPr marL="236921" indent="-236921" defTabSz="947684">
              <a:buFont typeface="+mj-lt"/>
              <a:buAutoNum type="arabicPeriod"/>
              <a:defRPr/>
            </a:pPr>
            <a:r>
              <a:rPr lang="da-DK" dirty="0"/>
              <a:t>3 minutter: Hver elev identificerer de 7 vigtigste arbejdsværdier for ham/hende – de klippes ud</a:t>
            </a:r>
          </a:p>
          <a:p>
            <a:pPr marL="236921" indent="-236921" defTabSz="947684">
              <a:buFont typeface="+mj-lt"/>
              <a:buAutoNum type="arabicPeriod"/>
              <a:defRPr/>
            </a:pPr>
            <a:r>
              <a:rPr lang="da-DK" dirty="0"/>
              <a:t>5 minutter: I grupper á 2 finder man 3 fælles værdier ud af de 14, som man kan blive enige om er de vigtigste</a:t>
            </a:r>
          </a:p>
          <a:p>
            <a:pPr marL="236921" marR="0" lvl="0" indent="-236921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a-DK" dirty="0"/>
              <a:t>5 minutter: Grupperne slås sammen 2+2 og vælger 1 fælles værdier ud af de 6. Der genereres logoer ud fra værdiordene med passende farver. Brug ikon-generatoren på www.skjern.dk/dit-ikon</a:t>
            </a:r>
          </a:p>
          <a:p>
            <a:pPr marL="236921" marR="0" lvl="0" indent="-236921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a-DK" dirty="0"/>
              <a:t>2 minutter: Hver gruppe præsenterer deres ikoner og begrunder deres beslutninger</a:t>
            </a:r>
          </a:p>
          <a:p>
            <a:pPr marL="236921" marR="0" lvl="0" indent="-236921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a-DK" dirty="0"/>
              <a:t>3 minutter: Den samlede gruppe beslutter sig for 1 fælles arbejdsværdi</a:t>
            </a:r>
          </a:p>
          <a:p>
            <a:pPr defTabSz="947684">
              <a:defRPr/>
            </a:pPr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1AFC24-D20B-4986-84EF-8791F24EC50C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4323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684">
              <a:defRPr/>
            </a:pPr>
            <a:r>
              <a:rPr lang="da-DK" b="1" dirty="0"/>
              <a:t>MELLEMTRIN</a:t>
            </a:r>
          </a:p>
          <a:p>
            <a:pPr defTabSz="947684">
              <a:defRPr/>
            </a:pPr>
            <a:endParaRPr lang="da-DK" b="1" dirty="0"/>
          </a:p>
          <a:p>
            <a:pPr defTabSz="947684">
              <a:defRPr/>
            </a:pPr>
            <a:r>
              <a:rPr lang="da-DK" b="1" dirty="0"/>
              <a:t>Arbejdsværdier er de egenskaber, der betyder mest for mig og mit selvbillede</a:t>
            </a:r>
            <a:r>
              <a:rPr lang="da-DK" dirty="0"/>
              <a:t>. </a:t>
            </a:r>
          </a:p>
          <a:p>
            <a:pPr defTabSz="947684">
              <a:defRPr/>
            </a:pPr>
            <a:r>
              <a:rPr lang="da-DK" i="1" dirty="0"/>
              <a:t>Arbejdsværdierne er de egenskaber, jeg helst vil have, at andre bruger til at beskrive min indsats. </a:t>
            </a:r>
          </a:p>
          <a:p>
            <a:pPr defTabSz="947684">
              <a:defRPr/>
            </a:pPr>
            <a:endParaRPr lang="da-DK" i="1" dirty="0"/>
          </a:p>
          <a:p>
            <a:pPr marL="236921" indent="-236921" defTabSz="947684">
              <a:buFont typeface="+mj-lt"/>
              <a:buAutoNum type="arabicPeriod"/>
              <a:defRPr/>
            </a:pPr>
            <a:r>
              <a:rPr lang="da-DK" dirty="0"/>
              <a:t>3 minutter: Hver elev identificerer de 7 vigtigste arbejdsværdier for ham/hende – de klippes ud</a:t>
            </a:r>
          </a:p>
          <a:p>
            <a:pPr marL="236921" indent="-236921" defTabSz="947684">
              <a:buFont typeface="+mj-lt"/>
              <a:buAutoNum type="arabicPeriod"/>
              <a:defRPr/>
            </a:pPr>
            <a:r>
              <a:rPr lang="da-DK" dirty="0"/>
              <a:t>5 minutter: I grupper á 2 finder man 3 fælles værdier ud af de 14, som man kan blive enige om er de vigtigste</a:t>
            </a:r>
          </a:p>
          <a:p>
            <a:pPr marL="236921" marR="0" lvl="0" indent="-236921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a-DK" dirty="0"/>
              <a:t>5 minutter: Grupperne slås sammen 2+2 og vælger 1 fælles værdier ud af de 6. Der genereres logoer ud fra værdiordene med passende farver. Brug ikon-generatoren på www.skjern.dk/dit-ikon</a:t>
            </a:r>
          </a:p>
          <a:p>
            <a:pPr marL="236921" marR="0" lvl="0" indent="-236921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a-DK" dirty="0"/>
              <a:t>2 minutter: Hver gruppe præsenterer deres ikoner og begrunder deres beslutninger</a:t>
            </a:r>
          </a:p>
          <a:p>
            <a:pPr marL="236921" marR="0" lvl="0" indent="-236921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a-DK" dirty="0"/>
              <a:t>3 minutter: Den samlede gruppe beslutter sig for 1 fælles arbejdsværdi</a:t>
            </a:r>
          </a:p>
          <a:p>
            <a:pPr defTabSz="947684">
              <a:defRPr/>
            </a:pPr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1AFC24-D20B-4986-84EF-8791F24EC50C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2608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684">
              <a:defRPr/>
            </a:pPr>
            <a:r>
              <a:rPr lang="da-DK" b="1" dirty="0"/>
              <a:t>UDSKOLING</a:t>
            </a:r>
          </a:p>
          <a:p>
            <a:pPr defTabSz="947684">
              <a:defRPr/>
            </a:pPr>
            <a:endParaRPr lang="da-DK" b="1" dirty="0"/>
          </a:p>
          <a:p>
            <a:pPr defTabSz="947684">
              <a:defRPr/>
            </a:pPr>
            <a:r>
              <a:rPr lang="da-DK" b="1" dirty="0"/>
              <a:t>Arbejdsværdier er de egenskaber, der betyder mest for mig og mit selvbillede</a:t>
            </a:r>
            <a:r>
              <a:rPr lang="da-DK" dirty="0"/>
              <a:t>. </a:t>
            </a:r>
          </a:p>
          <a:p>
            <a:pPr defTabSz="947684">
              <a:defRPr/>
            </a:pPr>
            <a:r>
              <a:rPr lang="da-DK" i="1" dirty="0"/>
              <a:t>Arbejdsværdierne er de egenskaber, jeg helst vil have, at andre bruger til at beskrive min indsats. </a:t>
            </a:r>
          </a:p>
          <a:p>
            <a:pPr defTabSz="947684">
              <a:defRPr/>
            </a:pPr>
            <a:endParaRPr lang="da-DK" i="1" dirty="0"/>
          </a:p>
          <a:p>
            <a:pPr marL="236921" indent="-236921" defTabSz="947684">
              <a:buFont typeface="+mj-lt"/>
              <a:buAutoNum type="arabicPeriod"/>
              <a:defRPr/>
            </a:pPr>
            <a:r>
              <a:rPr lang="da-DK" dirty="0"/>
              <a:t>3 minutter: Hver elev identificerer de 7 vigtigste arbejdsværdier for ham/hende – de klippes ud</a:t>
            </a:r>
          </a:p>
          <a:p>
            <a:pPr marL="236921" indent="-236921" defTabSz="947684">
              <a:buFont typeface="+mj-lt"/>
              <a:buAutoNum type="arabicPeriod"/>
              <a:defRPr/>
            </a:pPr>
            <a:r>
              <a:rPr lang="da-DK" dirty="0"/>
              <a:t>5 minutter: I grupper á 2 finder man 3 fælles værdier ud af de 14, som man kan blive enige om er de vigtigste</a:t>
            </a:r>
          </a:p>
          <a:p>
            <a:pPr marL="236921" marR="0" lvl="0" indent="-236921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a-DK" dirty="0"/>
              <a:t>5 minutter: Grupperne slås sammen 2+2 og vælger 1 fælles værdier ud af de 6. Der genereres logoer ud fra værdiordene med passende farver. Brug ikon-generatoren på www.skjern.dk/dit-ikon</a:t>
            </a:r>
          </a:p>
          <a:p>
            <a:pPr marL="236921" marR="0" lvl="0" indent="-236921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a-DK" dirty="0"/>
              <a:t>2 minutter: Hver gruppe præsenterer deres ikoner og begrunder deres beslutninger</a:t>
            </a:r>
          </a:p>
          <a:p>
            <a:pPr marL="236921" marR="0" lvl="0" indent="-236921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a-DK" dirty="0"/>
              <a:t>3 minutter: Den samlede gruppe beslutter sig for 1 fælles arbejdsværdi</a:t>
            </a:r>
          </a:p>
          <a:p>
            <a:pPr defTabSz="947684">
              <a:defRPr/>
            </a:pPr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1AFC24-D20B-4986-84EF-8791F24EC50C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2499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63A00-F145-48DE-8E5B-A2D615FD2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AC5A0A3-8D61-4C75-B963-03734E31E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09298B0-C79A-4BA6-B67C-9A6A41C55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EA3EF2A-188A-4DA9-91AE-4CE364188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E85D5C2-7D66-4DBF-8B46-89832C8B1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19891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A2F72-0B6A-4CAB-85CE-2872694AC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B593805-6EC7-4EC6-BDDB-C88EB5258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5AF7DB1-6635-4365-B5A5-1011A605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A7A8BF3-083F-429C-BBCB-5A611E5F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638DD71-98C8-472C-9E9C-99685415D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96941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8ED098D3-9EF2-4D24-9A6B-3AC398D956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F66542F-978D-48E3-B32F-C7D47AEE8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19648C3-BAE5-4B1E-837C-D033839BB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9F78A87-8296-4FF9-BA19-5C5DF441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6DE3088-22CE-4011-9B27-A0E87FEBB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883089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1D5A15-CE76-4562-B942-18F30C88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7A00A08-FE82-4F1A-A275-DBEFF0EEB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81C1B38-729E-4336-9D76-8CCC7CB7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F57B27-1F0C-473A-A939-4A3DD3844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F5D634-7A34-43DA-AC8D-0EEE65E54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834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AAA457-B3DD-46DE-8E3B-937EAD20C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0324456-0F87-46A4-B667-18D37F76E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B67BF32-3BC1-4142-96CC-0B9618E4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CB6679-DAB0-4948-90F6-C7C6CAC8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82E630-1E2E-4C6B-9C06-4597D498B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09759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438E4-AD4A-4192-8C4A-F317A14B5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CACBE37-874F-46E9-942C-BC1D8351E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3AEAC83-CAF4-415D-8F3F-C43BF6745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C07B5F3-7DB6-4753-9E79-FCD2FAF24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F527CAF-F7DE-4DF4-96B9-3905C92CE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A644B59-3C8A-491E-BDB6-B86709FD0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7115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584E93-7616-49BA-AFA9-2D3B28C36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1DC7FD-72A1-44AC-929B-2AEBA075B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78563AB-3FFA-4268-BA82-A6EE909B0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2712AC8-83BC-4A76-AEB0-048CE62D06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0826093-5AEB-4529-8C26-7C480AB91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0140D289-21D1-4C37-8E13-C385E5A81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192A7563-FBFD-4349-9AAF-94ED8EB0A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0B192A2-6A72-4CC2-AEB5-0E66CA6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58906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1E1FB-71CD-4BCA-AF37-8ED09250B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A802ED3-27A9-43CA-8538-F7ABF367D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F8AA436-F32D-40AE-8A94-EF7D008CA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503602B-CE7C-4071-847F-AE7E6973B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859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33ECC85-2825-45C9-8C8C-C6894C41E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9CA9175B-DE9C-44E6-BE25-90153636F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9B7A494-6D17-4E16-A9ED-690561676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88812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ECD45-4698-4C38-A171-38B2988E0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5469E53-0AB8-4B16-B9A4-910279E7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E78E52E-0F11-4C2E-9007-636103447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39DE016-2722-4755-9D2B-82DC452EA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7EDC6AD-460F-496C-8836-99998E913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BE37198-83AE-4637-BB2B-7203AA957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7721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A32EC6-0934-4F90-A788-3DE601780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4F99263-7E3D-4FBD-AFFD-F81912BAA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515F8B1-51A5-455E-9E54-1EE3C0969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9982B95-3D0A-451F-99D4-6155BAC44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5CA0729-E759-40CB-8B0B-986532C4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CF197E5-E0DF-453B-AFDD-D64B14CB6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5597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1C17649-6E1A-4A66-92AD-B49369090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DK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776B17-A76A-4F12-8AF2-93D20A1AB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FAA4622-4496-461D-A87F-77316807D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2DC6A-A965-45E7-8DFB-EE2A9D6FDA57}" type="datetimeFigureOut">
              <a:rPr lang="en-DK" smtClean="0"/>
              <a:t>24/05/2021</a:t>
            </a:fld>
            <a:endParaRPr lang="en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F6D6AD5-BDBD-469D-87BA-D49FA93B5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3834787-F566-4397-9C50-08ECE516A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A649E-433A-40FA-A014-85F94BFBE334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872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B146A87-F4A1-4EE4-9A48-B03DCBF8DD81}"/>
              </a:ext>
            </a:extLst>
          </p:cNvPr>
          <p:cNvSpPr txBox="1"/>
          <p:nvPr/>
        </p:nvSpPr>
        <p:spPr>
          <a:xfrm>
            <a:off x="1107440" y="1631183"/>
            <a:ext cx="8240495" cy="265246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FÆLLES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ARBEJDSVÆRDIER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62FBEB98-8A69-456A-BD66-1BD016CF3DF3}"/>
              </a:ext>
            </a:extLst>
          </p:cNvPr>
          <p:cNvSpPr txBox="1"/>
          <p:nvPr/>
        </p:nvSpPr>
        <p:spPr>
          <a:xfrm>
            <a:off x="1120005" y="4014703"/>
            <a:ext cx="7293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i="1" dirty="0"/>
              <a:t>Værdiøvelser i tre niveauer for indskolingen, mellemtrinnet og udskolingen</a:t>
            </a:r>
            <a:endParaRPr lang="en-DK" i="1" dirty="0"/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C1606D62-BA1D-4E7F-9D5B-2C244C007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203" y="5011270"/>
            <a:ext cx="1598943" cy="1598943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5723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9789E28-10C4-4AB1-8274-3EDCF76D4FC7}"/>
              </a:ext>
            </a:extLst>
          </p:cNvPr>
          <p:cNvSpPr txBox="1"/>
          <p:nvPr/>
        </p:nvSpPr>
        <p:spPr>
          <a:xfrm>
            <a:off x="768679" y="687634"/>
            <a:ext cx="8573845" cy="4917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VEJLEDNING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83B889A1-6DE4-4C46-A24F-E164A853D151}"/>
              </a:ext>
            </a:extLst>
          </p:cNvPr>
          <p:cNvSpPr txBox="1"/>
          <p:nvPr/>
        </p:nvSpPr>
        <p:spPr>
          <a:xfrm>
            <a:off x="790322" y="1217222"/>
            <a:ext cx="8573845" cy="453971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defTabSz="947684">
              <a:defRPr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Arbejdsværdier er de egenskaber, der betyder mest for mig, når jeg skal arbejde sammen med andre. </a:t>
            </a:r>
          </a:p>
          <a:p>
            <a:pPr defTabSz="947684">
              <a:defRPr/>
            </a:pPr>
            <a:endParaRPr lang="da-DK" i="1" dirty="0"/>
          </a:p>
          <a:p>
            <a:pPr marL="285750" indent="-285750" defTabSz="947684">
              <a:buFont typeface="Arial" panose="020B0604020202020204" pitchFamily="34" charset="0"/>
              <a:buChar char="•"/>
              <a:defRPr/>
            </a:pPr>
            <a:r>
              <a:rPr lang="da-DK" dirty="0"/>
              <a:t>3 minutter: Hver elev identificerer de 7 vigtigste arbejdsværdier for ham/hende – de klippes ud</a:t>
            </a:r>
          </a:p>
          <a:p>
            <a:pPr defTabSz="947684">
              <a:defRPr/>
            </a:pPr>
            <a:endParaRPr lang="da-DK" dirty="0"/>
          </a:p>
          <a:p>
            <a:pPr marL="285750" indent="-285750" defTabSz="947684">
              <a:buFont typeface="Arial" panose="020B0604020202020204" pitchFamily="34" charset="0"/>
              <a:buChar char="•"/>
              <a:defRPr/>
            </a:pPr>
            <a:r>
              <a:rPr lang="da-DK" dirty="0"/>
              <a:t>5 minutter: I grupper á 2 finder man 3 fælles værdier ud af de 14, som man kan blive enige om er de vigtigste</a:t>
            </a:r>
          </a:p>
          <a:p>
            <a:pPr marR="0" lvl="0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a-DK" dirty="0"/>
          </a:p>
          <a:p>
            <a:pPr marL="285750" marR="0" lvl="0" indent="-285750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dirty="0"/>
              <a:t>5 minutter: Grupperne slås sammen 2+2 og vælger 1 fælles værdier ud af de 6. Der genereres logoer ud fra værdiordene med passende farver. Brug ikon-generatoren på www.skjern.dk/dit-ikon</a:t>
            </a:r>
          </a:p>
          <a:p>
            <a:pPr marR="0" lvl="0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a-DK" dirty="0"/>
          </a:p>
          <a:p>
            <a:pPr marL="285750" marR="0" lvl="0" indent="-285750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dirty="0"/>
              <a:t>2 minutter: Hver gruppe præsenterer deres ikoner og begrunder deres beslutninger</a:t>
            </a:r>
          </a:p>
          <a:p>
            <a:pPr marR="0" lvl="0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a-DK" dirty="0"/>
          </a:p>
          <a:p>
            <a:pPr marL="285750" marR="0" lvl="0" indent="-285750" algn="l" defTabSz="9476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dirty="0"/>
              <a:t>3 minutter: Den samlede gruppe beslutter sig for 1 fælles arbejdsværdi</a:t>
            </a:r>
          </a:p>
          <a:p>
            <a:pPr defTabSz="947684">
              <a:defRPr/>
            </a:pP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CA56C94C-1C64-4299-94DF-1DF01457D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203" y="5011270"/>
            <a:ext cx="1598943" cy="1598943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51318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9789E28-10C4-4AB1-8274-3EDCF76D4FC7}"/>
              </a:ext>
            </a:extLst>
          </p:cNvPr>
          <p:cNvSpPr txBox="1"/>
          <p:nvPr/>
        </p:nvSpPr>
        <p:spPr>
          <a:xfrm>
            <a:off x="774090" y="1239520"/>
            <a:ext cx="8573845" cy="4917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VEJLEDNING</a:t>
            </a:r>
          </a:p>
        </p:txBody>
      </p:sp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ED0EA011-3C73-480E-8D1C-E920D113A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561104"/>
              </p:ext>
            </p:extLst>
          </p:nvPr>
        </p:nvGraphicFramePr>
        <p:xfrm>
          <a:off x="777240" y="1830530"/>
          <a:ext cx="10474960" cy="3769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33120">
                  <a:extLst>
                    <a:ext uri="{9D8B030D-6E8A-4147-A177-3AD203B41FA5}">
                      <a16:colId xmlns:a16="http://schemas.microsoft.com/office/drawing/2014/main" val="2588824001"/>
                    </a:ext>
                  </a:extLst>
                </a:gridCol>
                <a:gridCol w="5266577">
                  <a:extLst>
                    <a:ext uri="{9D8B030D-6E8A-4147-A177-3AD203B41FA5}">
                      <a16:colId xmlns:a16="http://schemas.microsoft.com/office/drawing/2014/main" val="3511150911"/>
                    </a:ext>
                  </a:extLst>
                </a:gridCol>
                <a:gridCol w="1520303">
                  <a:extLst>
                    <a:ext uri="{9D8B030D-6E8A-4147-A177-3AD203B41FA5}">
                      <a16:colId xmlns:a16="http://schemas.microsoft.com/office/drawing/2014/main" val="4085756831"/>
                    </a:ext>
                  </a:extLst>
                </a:gridCol>
                <a:gridCol w="2854960">
                  <a:extLst>
                    <a:ext uri="{9D8B030D-6E8A-4147-A177-3AD203B41FA5}">
                      <a16:colId xmlns:a16="http://schemas.microsoft.com/office/drawing/2014/main" val="38412795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Tid</a:t>
                      </a:r>
                      <a:endParaRPr lang="en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Opgaver</a:t>
                      </a:r>
                      <a:endParaRPr lang="en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Redskaber</a:t>
                      </a:r>
                      <a:endParaRPr lang="en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Læringsmål</a:t>
                      </a:r>
                      <a:endParaRPr lang="en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443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>
                          <a:latin typeface="+mn-lt"/>
                        </a:rPr>
                        <a:t>3 min.</a:t>
                      </a:r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defTabSz="947684">
                        <a:buFont typeface="+mj-lt"/>
                        <a:buNone/>
                        <a:defRPr/>
                      </a:pPr>
                      <a:r>
                        <a:rPr lang="da-DK" sz="1400" dirty="0">
                          <a:latin typeface="+mn-lt"/>
                        </a:rPr>
                        <a:t>Hver elev identificerer de 7 vigtigste arbejdsværdier for ham/hende – hver værdi skrives på individuel post-it</a:t>
                      </a:r>
                      <a:endParaRPr lang="da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>
                          <a:latin typeface="+mn-lt"/>
                        </a:rPr>
                        <a:t>Post-it i 4 farver</a:t>
                      </a:r>
                    </a:p>
                    <a:p>
                      <a:r>
                        <a:rPr lang="da-DK" sz="1400" dirty="0">
                          <a:latin typeface="+mn-lt"/>
                        </a:rPr>
                        <a:t>Blyanter</a:t>
                      </a:r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400" dirty="0">
                          <a:latin typeface="+mn-lt"/>
                          <a:cs typeface="Arial" panose="020B0604020202020204" pitchFamily="34" charset="0"/>
                        </a:rPr>
                        <a:t>At opnå en forståelse for forskellige typer værdier, andre menneskers værdier, og arbejdsværdiernes indvirkning på én selv og gruppen. </a:t>
                      </a:r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822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>
                          <a:latin typeface="+mn-lt"/>
                        </a:rPr>
                        <a:t>5 min.</a:t>
                      </a:r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defTabSz="947684">
                        <a:buFont typeface="+mj-lt"/>
                        <a:buNone/>
                        <a:defRPr/>
                      </a:pPr>
                      <a:r>
                        <a:rPr lang="da-DK" sz="1400" dirty="0">
                          <a:latin typeface="+mn-lt"/>
                        </a:rPr>
                        <a:t>I grupper á 2 finder man 3 fælles værdier ud af de 14, som man kan blive enige om er de vigtigste</a:t>
                      </a:r>
                      <a:endParaRPr lang="da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871906"/>
                  </a:ext>
                </a:extLst>
              </a:tr>
              <a:tr h="267510">
                <a:tc>
                  <a:txBody>
                    <a:bodyPr/>
                    <a:lstStyle/>
                    <a:p>
                      <a:r>
                        <a:rPr lang="da-DK" sz="1400" dirty="0">
                          <a:latin typeface="+mn-lt"/>
                        </a:rPr>
                        <a:t>5 min.</a:t>
                      </a:r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476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da-DK" sz="1400" dirty="0">
                          <a:latin typeface="+mn-lt"/>
                        </a:rPr>
                        <a:t>Grupperne slås sammen 2+2 og vælger 1 fælles værdier ud af de 6. Der genereres logoer ud fra værdiordene med passende farver.</a:t>
                      </a:r>
                    </a:p>
                    <a:p>
                      <a:pPr marL="0" marR="0" lvl="0" indent="0" algn="l" defTabSz="9476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da-DK" sz="1400" dirty="0">
                          <a:latin typeface="+mn-lt"/>
                          <a:cs typeface="Arial" panose="020B0604020202020204" pitchFamily="34" charset="0"/>
                        </a:rPr>
                        <a:t>Brug logogeneratoren på Skjern.dk/dit-ikon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75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>
                          <a:latin typeface="+mn-lt"/>
                        </a:rPr>
                        <a:t>2 min.</a:t>
                      </a:r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476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da-DK" sz="1400" dirty="0">
                          <a:latin typeface="+mn-lt"/>
                        </a:rPr>
                        <a:t>Hver gruppe præsenterer deres ikoner og begrunder deres beslutninger</a:t>
                      </a:r>
                      <a:endParaRPr lang="da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690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>
                          <a:latin typeface="+mn-lt"/>
                        </a:rPr>
                        <a:t>3 min.</a:t>
                      </a:r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>
                          <a:latin typeface="+mn-lt"/>
                        </a:rPr>
                        <a:t>Den samlede gruppe beslutter sig for 1 fælles arbejdsværdi</a:t>
                      </a:r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457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2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DK" sz="14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K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DK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17195"/>
                  </a:ext>
                </a:extLst>
              </a:tr>
            </a:tbl>
          </a:graphicData>
        </a:graphic>
      </p:graphicFrame>
      <p:pic>
        <p:nvPicPr>
          <p:cNvPr id="15" name="Billede 14">
            <a:extLst>
              <a:ext uri="{FF2B5EF4-FFF2-40B4-BE49-F238E27FC236}">
                <a16:creationId xmlns:a16="http://schemas.microsoft.com/office/drawing/2014/main" id="{AB08DE7A-1BB7-4C82-8D90-A2286CA17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203" y="5011270"/>
            <a:ext cx="1598943" cy="1598943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85890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022140FF-DD7F-4DB7-B492-B3AE093DD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863843"/>
              </p:ext>
            </p:extLst>
          </p:nvPr>
        </p:nvGraphicFramePr>
        <p:xfrm>
          <a:off x="702446" y="844060"/>
          <a:ext cx="10870935" cy="4090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7714">
                  <a:extLst>
                    <a:ext uri="{9D8B030D-6E8A-4147-A177-3AD203B41FA5}">
                      <a16:colId xmlns:a16="http://schemas.microsoft.com/office/drawing/2014/main" val="4122379494"/>
                    </a:ext>
                  </a:extLst>
                </a:gridCol>
                <a:gridCol w="2230660">
                  <a:extLst>
                    <a:ext uri="{9D8B030D-6E8A-4147-A177-3AD203B41FA5}">
                      <a16:colId xmlns:a16="http://schemas.microsoft.com/office/drawing/2014/main" val="3483529936"/>
                    </a:ext>
                  </a:extLst>
                </a:gridCol>
                <a:gridCol w="2258895">
                  <a:extLst>
                    <a:ext uri="{9D8B030D-6E8A-4147-A177-3AD203B41FA5}">
                      <a16:colId xmlns:a16="http://schemas.microsoft.com/office/drawing/2014/main" val="1017276419"/>
                    </a:ext>
                  </a:extLst>
                </a:gridCol>
                <a:gridCol w="2117714">
                  <a:extLst>
                    <a:ext uri="{9D8B030D-6E8A-4147-A177-3AD203B41FA5}">
                      <a16:colId xmlns:a16="http://schemas.microsoft.com/office/drawing/2014/main" val="3644368255"/>
                    </a:ext>
                  </a:extLst>
                </a:gridCol>
                <a:gridCol w="2145952">
                  <a:extLst>
                    <a:ext uri="{9D8B030D-6E8A-4147-A177-3AD203B41FA5}">
                      <a16:colId xmlns:a16="http://schemas.microsoft.com/office/drawing/2014/main" val="3567290743"/>
                    </a:ext>
                  </a:extLst>
                </a:gridCol>
              </a:tblGrid>
              <a:tr h="409045"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Ansvarlig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Høflig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Nysgerrig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Ro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Tempo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extLst>
                  <a:ext uri="{0D108BD9-81ED-4DB2-BD59-A6C34878D82A}">
                    <a16:rowId xmlns:a16="http://schemas.microsoft.com/office/drawing/2014/main" val="926877451"/>
                  </a:ext>
                </a:extLst>
              </a:tr>
              <a:tr h="409045"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Effektivitet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Humor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Omsorg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Samarbejde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Tilgivelse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extLst>
                  <a:ext uri="{0D108BD9-81ED-4DB2-BD59-A6C34878D82A}">
                    <a16:rowId xmlns:a16="http://schemas.microsoft.com/office/drawing/2014/main" val="2609103698"/>
                  </a:ext>
                </a:extLst>
              </a:tr>
              <a:tr h="409045"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Enkelthed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Kærlighed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Opmærksom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Selvtillid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Tillid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extLst>
                  <a:ext uri="{0D108BD9-81ED-4DB2-BD59-A6C34878D82A}">
                    <a16:rowId xmlns:a16="http://schemas.microsoft.com/office/drawing/2014/main" val="4184945934"/>
                  </a:ext>
                </a:extLst>
              </a:tr>
              <a:tr h="409045"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Eventyrlyst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Klogskab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Orden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Sikkerhed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Tradition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extLst>
                  <a:ext uri="{0D108BD9-81ED-4DB2-BD59-A6C34878D82A}">
                    <a16:rowId xmlns:a16="http://schemas.microsoft.com/office/drawing/2014/main" val="703937309"/>
                  </a:ext>
                </a:extLst>
              </a:tr>
              <a:tr h="409045"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Fællesskab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Konkurrence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Ordentlig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Skønhed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Tryghed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extLst>
                  <a:ext uri="{0D108BD9-81ED-4DB2-BD59-A6C34878D82A}">
                    <a16:rowId xmlns:a16="http://schemas.microsoft.com/office/drawing/2014/main" val="1407529291"/>
                  </a:ext>
                </a:extLst>
              </a:tr>
              <a:tr h="409045"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Faglighed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Kreativitet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Penge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Stædighed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Udfordring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extLst>
                  <a:ext uri="{0D108BD9-81ED-4DB2-BD59-A6C34878D82A}">
                    <a16:rowId xmlns:a16="http://schemas.microsoft.com/office/drawing/2014/main" val="2777209491"/>
                  </a:ext>
                </a:extLst>
              </a:tr>
              <a:tr h="409045"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Fornuft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Kvalitet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Perfekt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 dirty="0">
                          <a:effectLst/>
                        </a:rPr>
                        <a:t>Støtte</a:t>
                      </a:r>
                      <a:endParaRPr lang="da-DK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Udvikling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extLst>
                  <a:ext uri="{0D108BD9-81ED-4DB2-BD59-A6C34878D82A}">
                    <a16:rowId xmlns:a16="http://schemas.microsoft.com/office/drawing/2014/main" val="2086744331"/>
                  </a:ext>
                </a:extLst>
              </a:tr>
              <a:tr h="409045"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Frihed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Læring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Respekt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Styrke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Venskab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extLst>
                  <a:ext uri="{0D108BD9-81ED-4DB2-BD59-A6C34878D82A}">
                    <a16:rowId xmlns:a16="http://schemas.microsoft.com/office/drawing/2014/main" val="3972441866"/>
                  </a:ext>
                </a:extLst>
              </a:tr>
              <a:tr h="409045"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Glæde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Lederskab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 dirty="0">
                          <a:effectLst/>
                        </a:rPr>
                        <a:t>Resultater</a:t>
                      </a:r>
                      <a:endParaRPr lang="da-DK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 dirty="0">
                          <a:effectLst/>
                        </a:rPr>
                        <a:t>Succes</a:t>
                      </a:r>
                      <a:endParaRPr lang="da-DK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Vilje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extLst>
                  <a:ext uri="{0D108BD9-81ED-4DB2-BD59-A6C34878D82A}">
                    <a16:rowId xmlns:a16="http://schemas.microsoft.com/office/drawing/2014/main" val="3322041971"/>
                  </a:ext>
                </a:extLst>
              </a:tr>
              <a:tr h="409045"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Harmoni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Mod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Retfærdig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>
                          <a:effectLst/>
                        </a:rPr>
                        <a:t>Teamwork</a:t>
                      </a:r>
                      <a:endParaRPr lang="da-DK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300" u="none" strike="noStrike" dirty="0">
                          <a:effectLst/>
                        </a:rPr>
                        <a:t>Ærlighed</a:t>
                      </a:r>
                      <a:endParaRPr lang="da-DK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61" marR="11261" marT="11261" marB="0" anchor="b"/>
                </a:tc>
                <a:extLst>
                  <a:ext uri="{0D108BD9-81ED-4DB2-BD59-A6C34878D82A}">
                    <a16:rowId xmlns:a16="http://schemas.microsoft.com/office/drawing/2014/main" val="3833547811"/>
                  </a:ext>
                </a:extLst>
              </a:tr>
            </a:tbl>
          </a:graphicData>
        </a:graphic>
      </p:graphicFrame>
      <p:pic>
        <p:nvPicPr>
          <p:cNvPr id="13" name="Billede 12">
            <a:extLst>
              <a:ext uri="{FF2B5EF4-FFF2-40B4-BE49-F238E27FC236}">
                <a16:creationId xmlns:a16="http://schemas.microsoft.com/office/drawing/2014/main" id="{31FE9F7E-D47F-4424-92C2-625BACC54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203" y="5011270"/>
            <a:ext cx="1598943" cy="1598943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7520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AB43465-E102-4C37-AA93-997D5C7B2A39}"/>
              </a:ext>
            </a:extLst>
          </p:cNvPr>
          <p:cNvSpPr txBox="1"/>
          <p:nvPr/>
        </p:nvSpPr>
        <p:spPr>
          <a:xfrm>
            <a:off x="904246" y="1402338"/>
            <a:ext cx="8573845" cy="25196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8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ARBEJDS-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8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VÆRDIER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E05CF9-2872-4951-A41F-26E81A5F3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747372"/>
              </p:ext>
            </p:extLst>
          </p:nvPr>
        </p:nvGraphicFramePr>
        <p:xfrm>
          <a:off x="692563" y="1092951"/>
          <a:ext cx="10897050" cy="3852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3196">
                  <a:extLst>
                    <a:ext uri="{9D8B030D-6E8A-4147-A177-3AD203B41FA5}">
                      <a16:colId xmlns:a16="http://schemas.microsoft.com/office/drawing/2014/main" val="3915962626"/>
                    </a:ext>
                  </a:extLst>
                </a:gridCol>
                <a:gridCol w="1603800">
                  <a:extLst>
                    <a:ext uri="{9D8B030D-6E8A-4147-A177-3AD203B41FA5}">
                      <a16:colId xmlns:a16="http://schemas.microsoft.com/office/drawing/2014/main" val="1436121352"/>
                    </a:ext>
                  </a:extLst>
                </a:gridCol>
                <a:gridCol w="1889408">
                  <a:extLst>
                    <a:ext uri="{9D8B030D-6E8A-4147-A177-3AD203B41FA5}">
                      <a16:colId xmlns:a16="http://schemas.microsoft.com/office/drawing/2014/main" val="4222026192"/>
                    </a:ext>
                  </a:extLst>
                </a:gridCol>
                <a:gridCol w="2153046">
                  <a:extLst>
                    <a:ext uri="{9D8B030D-6E8A-4147-A177-3AD203B41FA5}">
                      <a16:colId xmlns:a16="http://schemas.microsoft.com/office/drawing/2014/main" val="595891412"/>
                    </a:ext>
                  </a:extLst>
                </a:gridCol>
                <a:gridCol w="1603800">
                  <a:extLst>
                    <a:ext uri="{9D8B030D-6E8A-4147-A177-3AD203B41FA5}">
                      <a16:colId xmlns:a16="http://schemas.microsoft.com/office/drawing/2014/main" val="2615508271"/>
                    </a:ext>
                  </a:extLst>
                </a:gridCol>
                <a:gridCol w="1603800">
                  <a:extLst>
                    <a:ext uri="{9D8B030D-6E8A-4147-A177-3AD203B41FA5}">
                      <a16:colId xmlns:a16="http://schemas.microsoft.com/office/drawing/2014/main" val="677354961"/>
                    </a:ext>
                  </a:extLst>
                </a:gridCol>
              </a:tblGrid>
              <a:tr h="385238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Afhængighed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Frihed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Klogskab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Omsorg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Selvtillid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Tilgivelse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extLst>
                  <a:ext uri="{0D108BD9-81ED-4DB2-BD59-A6C34878D82A}">
                    <a16:rowId xmlns:a16="http://schemas.microsoft.com/office/drawing/2014/main" val="1605403432"/>
                  </a:ext>
                </a:extLst>
              </a:tr>
              <a:tr h="385238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Ambition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Glæde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Konkurrence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Opmærksomhed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Sikkerhed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Tillid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extLst>
                  <a:ext uri="{0D108BD9-81ED-4DB2-BD59-A6C34878D82A}">
                    <a16:rowId xmlns:a16="http://schemas.microsoft.com/office/drawing/2014/main" val="4068115278"/>
                  </a:ext>
                </a:extLst>
              </a:tr>
              <a:tr h="385238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Ansvarlighed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Harmoni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Kontrol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Orden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Skønhed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Tradition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extLst>
                  <a:ext uri="{0D108BD9-81ED-4DB2-BD59-A6C34878D82A}">
                    <a16:rowId xmlns:a16="http://schemas.microsoft.com/office/drawing/2014/main" val="394549136"/>
                  </a:ext>
                </a:extLst>
              </a:tr>
              <a:tr h="385238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Bæredygtighed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Høflighed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</a:rPr>
                        <a:t>Kreativitet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</a:rPr>
                        <a:t>Overskud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Stædighed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Tryghed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extLst>
                  <a:ext uri="{0D108BD9-81ED-4DB2-BD59-A6C34878D82A}">
                    <a16:rowId xmlns:a16="http://schemas.microsoft.com/office/drawing/2014/main" val="3545249865"/>
                  </a:ext>
                </a:extLst>
              </a:tr>
              <a:tr h="385238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Begejstring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Humor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Kvalitet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Partnerskab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Støtte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Udfordring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extLst>
                  <a:ext uri="{0D108BD9-81ED-4DB2-BD59-A6C34878D82A}">
                    <a16:rowId xmlns:a16="http://schemas.microsoft.com/office/drawing/2014/main" val="571222685"/>
                  </a:ext>
                </a:extLst>
              </a:tr>
              <a:tr h="385238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Engagement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Indflydelse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Læring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Perfektionisme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Styrke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Udvikling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extLst>
                  <a:ext uri="{0D108BD9-81ED-4DB2-BD59-A6C34878D82A}">
                    <a16:rowId xmlns:a16="http://schemas.microsoft.com/office/drawing/2014/main" val="81637295"/>
                  </a:ext>
                </a:extLst>
              </a:tr>
              <a:tr h="385238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Eventyrlyst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Indre ro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Loyalitet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</a:rPr>
                        <a:t>Respekt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Succes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Venskab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extLst>
                  <a:ext uri="{0D108BD9-81ED-4DB2-BD59-A6C34878D82A}">
                    <a16:rowId xmlns:a16="http://schemas.microsoft.com/office/drawing/2014/main" val="3272649169"/>
                  </a:ext>
                </a:extLst>
              </a:tr>
              <a:tr h="385238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Faglighed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Indtjening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</a:rPr>
                        <a:t>Lydhørhed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</a:rPr>
                        <a:t>Resultater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Sundhed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Vilje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extLst>
                  <a:ext uri="{0D108BD9-81ED-4DB2-BD59-A6C34878D82A}">
                    <a16:rowId xmlns:a16="http://schemas.microsoft.com/office/drawing/2014/main" val="633309611"/>
                  </a:ext>
                </a:extLst>
              </a:tr>
              <a:tr h="385238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Format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Kærlighed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Mod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Retfærdighed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Teamwork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Ærlighed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extLst>
                  <a:ext uri="{0D108BD9-81ED-4DB2-BD59-A6C34878D82A}">
                    <a16:rowId xmlns:a16="http://schemas.microsoft.com/office/drawing/2014/main" val="3711360808"/>
                  </a:ext>
                </a:extLst>
              </a:tr>
              <a:tr h="385238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Fornuft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Klarhed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Nysgerrighed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</a:rPr>
                        <a:t>Samarbejde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>
                          <a:effectLst/>
                        </a:rPr>
                        <a:t>Tempo</a:t>
                      </a:r>
                      <a:endParaRPr lang="da-D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u="none" strike="noStrike" dirty="0">
                          <a:effectLst/>
                        </a:rPr>
                        <a:t>Åbenhed</a:t>
                      </a:r>
                      <a:endParaRPr lang="da-D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50" marR="9150" marT="9150" marB="0" anchor="b"/>
                </a:tc>
                <a:extLst>
                  <a:ext uri="{0D108BD9-81ED-4DB2-BD59-A6C34878D82A}">
                    <a16:rowId xmlns:a16="http://schemas.microsoft.com/office/drawing/2014/main" val="3107914768"/>
                  </a:ext>
                </a:extLst>
              </a:tr>
            </a:tbl>
          </a:graphicData>
        </a:graphic>
      </p:graphicFrame>
      <p:pic>
        <p:nvPicPr>
          <p:cNvPr id="17" name="Billede 16">
            <a:extLst>
              <a:ext uri="{FF2B5EF4-FFF2-40B4-BE49-F238E27FC236}">
                <a16:creationId xmlns:a16="http://schemas.microsoft.com/office/drawing/2014/main" id="{5BCF3B44-11DB-4939-8B64-5BFE29308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203" y="5011270"/>
            <a:ext cx="1598943" cy="1598943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69850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DA9AD559-7441-4A52-8DE5-1AA526EE0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461452"/>
              </p:ext>
            </p:extLst>
          </p:nvPr>
        </p:nvGraphicFramePr>
        <p:xfrm>
          <a:off x="699355" y="973916"/>
          <a:ext cx="10858354" cy="3933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7665">
                  <a:extLst>
                    <a:ext uri="{9D8B030D-6E8A-4147-A177-3AD203B41FA5}">
                      <a16:colId xmlns:a16="http://schemas.microsoft.com/office/drawing/2014/main" val="3335455285"/>
                    </a:ext>
                  </a:extLst>
                </a:gridCol>
                <a:gridCol w="1445310">
                  <a:extLst>
                    <a:ext uri="{9D8B030D-6E8A-4147-A177-3AD203B41FA5}">
                      <a16:colId xmlns:a16="http://schemas.microsoft.com/office/drawing/2014/main" val="1176113605"/>
                    </a:ext>
                  </a:extLst>
                </a:gridCol>
                <a:gridCol w="1537958">
                  <a:extLst>
                    <a:ext uri="{9D8B030D-6E8A-4147-A177-3AD203B41FA5}">
                      <a16:colId xmlns:a16="http://schemas.microsoft.com/office/drawing/2014/main" val="3961375363"/>
                    </a:ext>
                  </a:extLst>
                </a:gridCol>
                <a:gridCol w="1797372">
                  <a:extLst>
                    <a:ext uri="{9D8B030D-6E8A-4147-A177-3AD203B41FA5}">
                      <a16:colId xmlns:a16="http://schemas.microsoft.com/office/drawing/2014/main" val="1604237026"/>
                    </a:ext>
                  </a:extLst>
                </a:gridCol>
                <a:gridCol w="1575017">
                  <a:extLst>
                    <a:ext uri="{9D8B030D-6E8A-4147-A177-3AD203B41FA5}">
                      <a16:colId xmlns:a16="http://schemas.microsoft.com/office/drawing/2014/main" val="1216186622"/>
                    </a:ext>
                  </a:extLst>
                </a:gridCol>
                <a:gridCol w="1334133">
                  <a:extLst>
                    <a:ext uri="{9D8B030D-6E8A-4147-A177-3AD203B41FA5}">
                      <a16:colId xmlns:a16="http://schemas.microsoft.com/office/drawing/2014/main" val="1655766216"/>
                    </a:ext>
                  </a:extLst>
                </a:gridCol>
                <a:gridCol w="1500899">
                  <a:extLst>
                    <a:ext uri="{9D8B030D-6E8A-4147-A177-3AD203B41FA5}">
                      <a16:colId xmlns:a16="http://schemas.microsoft.com/office/drawing/2014/main" val="1420433947"/>
                    </a:ext>
                  </a:extLst>
                </a:gridCol>
              </a:tblGrid>
              <a:tr h="35759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Accept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Fleksibilitet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Indtjening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Lederskab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Ordentlighed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Samarbejde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Tempo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extLst>
                  <a:ext uri="{0D108BD9-81ED-4DB2-BD59-A6C34878D82A}">
                    <a16:rowId xmlns:a16="http://schemas.microsoft.com/office/drawing/2014/main" val="1162415385"/>
                  </a:ext>
                </a:extLst>
              </a:tr>
              <a:tr h="35759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Afhængighed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Format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Initiativ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Ligefremhed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Overskud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Selvtillid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Tilgivelse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extLst>
                  <a:ext uri="{0D108BD9-81ED-4DB2-BD59-A6C34878D82A}">
                    <a16:rowId xmlns:a16="http://schemas.microsoft.com/office/drawing/2014/main" val="3179481194"/>
                  </a:ext>
                </a:extLst>
              </a:tr>
              <a:tr h="35759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 dirty="0">
                          <a:effectLst/>
                        </a:rPr>
                        <a:t>Ambition</a:t>
                      </a:r>
                      <a:endParaRPr lang="da-D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Fornuft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Innovation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Loyalitet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Partnerskab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Service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Tillid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extLst>
                  <a:ext uri="{0D108BD9-81ED-4DB2-BD59-A6C34878D82A}">
                    <a16:rowId xmlns:a16="http://schemas.microsoft.com/office/drawing/2014/main" val="1379124395"/>
                  </a:ext>
                </a:extLst>
              </a:tr>
              <a:tr h="35759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Ansvarlighed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Frihed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Kærlighed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Lydhørhed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Passivitet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Sikkerhed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Tradition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extLst>
                  <a:ext uri="{0D108BD9-81ED-4DB2-BD59-A6C34878D82A}">
                    <a16:rowId xmlns:a16="http://schemas.microsoft.com/office/drawing/2014/main" val="3217818585"/>
                  </a:ext>
                </a:extLst>
              </a:tr>
              <a:tr h="35759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Bæredygtighed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Generøsitet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Klarhed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Målbevidsthed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Perfektionisme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Skønhed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Tryghed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extLst>
                  <a:ext uri="{0D108BD9-81ED-4DB2-BD59-A6C34878D82A}">
                    <a16:rowId xmlns:a16="http://schemas.microsoft.com/office/drawing/2014/main" val="2476204844"/>
                  </a:ext>
                </a:extLst>
              </a:tr>
              <a:tr h="35759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Begejstring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Glæde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Klogskab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Mod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Performance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Stædighed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Udfordring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extLst>
                  <a:ext uri="{0D108BD9-81ED-4DB2-BD59-A6C34878D82A}">
                    <a16:rowId xmlns:a16="http://schemas.microsoft.com/office/drawing/2014/main" val="1030103273"/>
                  </a:ext>
                </a:extLst>
              </a:tr>
              <a:tr h="35759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Effektivitet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Harmoni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Konkurrence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Nøjsomhed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Respekt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Støtte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Udvikling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extLst>
                  <a:ext uri="{0D108BD9-81ED-4DB2-BD59-A6C34878D82A}">
                    <a16:rowId xmlns:a16="http://schemas.microsoft.com/office/drawing/2014/main" val="1624682821"/>
                  </a:ext>
                </a:extLst>
              </a:tr>
              <a:tr h="35759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Engagement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Høflighed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Kontrol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Nysgerrighed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Resultater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Styrke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Vedholdenhed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extLst>
                  <a:ext uri="{0D108BD9-81ED-4DB2-BD59-A6C34878D82A}">
                    <a16:rowId xmlns:a16="http://schemas.microsoft.com/office/drawing/2014/main" val="600314304"/>
                  </a:ext>
                </a:extLst>
              </a:tr>
              <a:tr h="35759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Enkelthed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Humor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Kreativitet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 dirty="0">
                          <a:effectLst/>
                        </a:rPr>
                        <a:t>Omsorg</a:t>
                      </a:r>
                      <a:endParaRPr lang="da-D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Retfærdighed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Succes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Venskab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extLst>
                  <a:ext uri="{0D108BD9-81ED-4DB2-BD59-A6C34878D82A}">
                    <a16:rowId xmlns:a16="http://schemas.microsoft.com/office/drawing/2014/main" val="1308505715"/>
                  </a:ext>
                </a:extLst>
              </a:tr>
              <a:tr h="35759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Eventyrlyst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Indflydelse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Kvalitet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Opmærksomhed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Risikovillighed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Sundhed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Ærlighed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extLst>
                  <a:ext uri="{0D108BD9-81ED-4DB2-BD59-A6C34878D82A}">
                    <a16:rowId xmlns:a16="http://schemas.microsoft.com/office/drawing/2014/main" val="3946042548"/>
                  </a:ext>
                </a:extLst>
              </a:tr>
              <a:tr h="35759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Faglighed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Indre ro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Læring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Orden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Rummelighed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>
                          <a:effectLst/>
                        </a:rPr>
                        <a:t>Teamwork</a:t>
                      </a:r>
                      <a:endParaRPr lang="da-DK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u="none" strike="noStrike" dirty="0">
                          <a:effectLst/>
                        </a:rPr>
                        <a:t>Åbenhed</a:t>
                      </a:r>
                      <a:endParaRPr lang="da-D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2" marR="7942" marT="7942" marB="0" anchor="b"/>
                </a:tc>
                <a:extLst>
                  <a:ext uri="{0D108BD9-81ED-4DB2-BD59-A6C34878D82A}">
                    <a16:rowId xmlns:a16="http://schemas.microsoft.com/office/drawing/2014/main" val="1285255629"/>
                  </a:ext>
                </a:extLst>
              </a:tr>
            </a:tbl>
          </a:graphicData>
        </a:graphic>
      </p:graphicFrame>
      <p:pic>
        <p:nvPicPr>
          <p:cNvPr id="17" name="Billede 16">
            <a:extLst>
              <a:ext uri="{FF2B5EF4-FFF2-40B4-BE49-F238E27FC236}">
                <a16:creationId xmlns:a16="http://schemas.microsoft.com/office/drawing/2014/main" id="{43B55941-57C3-4509-9984-C0C9B9B6C1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61203" y="5011270"/>
            <a:ext cx="1598943" cy="1598943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91318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892</Words>
  <Application>Microsoft Office PowerPoint</Application>
  <PresentationFormat>Widescreen</PresentationFormat>
  <Paragraphs>263</Paragraphs>
  <Slides>6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Anders Harboe - Feast</dc:creator>
  <cp:lastModifiedBy>Anders Harboe - Feast</cp:lastModifiedBy>
  <cp:revision>26</cp:revision>
  <cp:lastPrinted>2020-11-26T09:04:10Z</cp:lastPrinted>
  <dcterms:created xsi:type="dcterms:W3CDTF">2020-11-24T15:15:05Z</dcterms:created>
  <dcterms:modified xsi:type="dcterms:W3CDTF">2021-05-24T18:38:21Z</dcterms:modified>
</cp:coreProperties>
</file>